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3" r:id="rId5"/>
    <p:sldId id="271" r:id="rId6"/>
    <p:sldId id="272" r:id="rId7"/>
    <p:sldId id="284" r:id="rId8"/>
    <p:sldId id="279" r:id="rId9"/>
    <p:sldId id="281" r:id="rId10"/>
    <p:sldId id="280" r:id="rId11"/>
    <p:sldId id="282" r:id="rId12"/>
    <p:sldId id="283" r:id="rId13"/>
    <p:sldId id="287" r:id="rId14"/>
    <p:sldId id="288" r:id="rId15"/>
    <p:sldId id="286" r:id="rId16"/>
    <p:sldId id="289" r:id="rId17"/>
    <p:sldId id="290" r:id="rId18"/>
    <p:sldId id="291" r:id="rId19"/>
    <p:sldId id="292" r:id="rId20"/>
    <p:sldId id="293" r:id="rId21"/>
    <p:sldId id="318" r:id="rId22"/>
    <p:sldId id="319" r:id="rId23"/>
    <p:sldId id="294" r:id="rId24"/>
    <p:sldId id="295" r:id="rId25"/>
    <p:sldId id="296" r:id="rId26"/>
    <p:sldId id="297" r:id="rId27"/>
    <p:sldId id="311" r:id="rId28"/>
    <p:sldId id="312" r:id="rId29"/>
    <p:sldId id="298" r:id="rId30"/>
    <p:sldId id="299" r:id="rId31"/>
    <p:sldId id="300" r:id="rId32"/>
    <p:sldId id="301" r:id="rId33"/>
    <p:sldId id="302" r:id="rId34"/>
    <p:sldId id="303" r:id="rId35"/>
    <p:sldId id="304" r:id="rId36"/>
    <p:sldId id="305" r:id="rId37"/>
    <p:sldId id="310" r:id="rId38"/>
    <p:sldId id="309" r:id="rId39"/>
    <p:sldId id="308" r:id="rId40"/>
    <p:sldId id="306" r:id="rId41"/>
    <p:sldId id="315" r:id="rId42"/>
    <p:sldId id="313" r:id="rId43"/>
    <p:sldId id="317" r:id="rId44"/>
    <p:sldId id="307"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82" d="100"/>
          <a:sy n="82"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DAE18C-79F2-47A5-A86A-4193C58FCA67}"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AE18C-79F2-47A5-A86A-4193C58FCA67}"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AE18C-79F2-47A5-A86A-4193C58FCA67}"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AE18C-79F2-47A5-A86A-4193C58FCA67}"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AE18C-79F2-47A5-A86A-4193C58FCA67}"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DAE18C-79F2-47A5-A86A-4193C58FCA67}"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AE18C-79F2-47A5-A86A-4193C58FCA67}" type="datetimeFigureOut">
              <a:rPr lang="en-US" smtClean="0"/>
              <a:pPr/>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AE18C-79F2-47A5-A86A-4193C58FCA67}" type="datetimeFigureOut">
              <a:rPr lang="en-US" smtClean="0"/>
              <a:pPr/>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AE18C-79F2-47A5-A86A-4193C58FCA67}" type="datetimeFigureOut">
              <a:rPr lang="en-US" smtClean="0"/>
              <a:pPr/>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AE18C-79F2-47A5-A86A-4193C58FCA67}"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AE18C-79F2-47A5-A86A-4193C58FCA67}"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D8FE0-9094-4A92-80C6-809D013927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AE18C-79F2-47A5-A86A-4193C58FCA67}" type="datetimeFigureOut">
              <a:rPr lang="en-US" smtClean="0"/>
              <a:pPr/>
              <a:t>4/15/2023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D8FE0-9094-4A92-80C6-809D013927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153400" cy="2316162"/>
          </a:xfrm>
        </p:spPr>
        <p:txBody>
          <a:bodyPr>
            <a:normAutofit/>
          </a:bodyPr>
          <a:lstStyle/>
          <a:p>
            <a:r>
              <a:rPr lang="en-US" dirty="0" smtClean="0"/>
              <a:t>Class Topic- Human Geography</a:t>
            </a:r>
            <a:br>
              <a:rPr lang="en-US" dirty="0" smtClean="0"/>
            </a:br>
            <a:r>
              <a:rPr lang="en-US" dirty="0" smtClean="0"/>
              <a:t>Class- 2</a:t>
            </a:r>
            <a:r>
              <a:rPr lang="en-US" baseline="30000" dirty="0" smtClean="0"/>
              <a:t>nd</a:t>
            </a:r>
            <a:r>
              <a:rPr lang="en-US" dirty="0" smtClean="0"/>
              <a:t> </a:t>
            </a:r>
            <a:r>
              <a:rPr lang="en-US" dirty="0" err="1" smtClean="0"/>
              <a:t>Sem</a:t>
            </a:r>
            <a:r>
              <a:rPr lang="en-US" dirty="0" smtClean="0"/>
              <a:t>(H)</a:t>
            </a:r>
            <a:br>
              <a:rPr lang="en-US" dirty="0" smtClean="0"/>
            </a:br>
            <a:r>
              <a:rPr lang="en-US" dirty="0" smtClean="0"/>
              <a:t>Paper code 2016(HC)</a:t>
            </a:r>
            <a:endParaRPr lang="en-US" dirty="0"/>
          </a:p>
        </p:txBody>
      </p:sp>
      <p:sp>
        <p:nvSpPr>
          <p:cNvPr id="5" name="Content Placeholder 4"/>
          <p:cNvSpPr>
            <a:spLocks noGrp="1"/>
          </p:cNvSpPr>
          <p:nvPr>
            <p:ph idx="1"/>
          </p:nvPr>
        </p:nvSpPr>
        <p:spPr>
          <a:xfrm>
            <a:off x="4419600" y="4495800"/>
            <a:ext cx="4267200" cy="1630363"/>
          </a:xfrm>
        </p:spPr>
        <p:txBody>
          <a:bodyPr/>
          <a:lstStyle/>
          <a:p>
            <a:r>
              <a:rPr lang="en-US" dirty="0" smtClean="0"/>
              <a:t>Dr. P. K. </a:t>
            </a:r>
            <a:r>
              <a:rPr lang="en-US" dirty="0" err="1" smtClean="0"/>
              <a:t>Nath</a:t>
            </a:r>
            <a:endParaRPr lang="en-US" dirty="0" smtClean="0"/>
          </a:p>
          <a:p>
            <a:r>
              <a:rPr lang="en-US" dirty="0" smtClean="0"/>
              <a:t>10-05-2021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pic>
        <p:nvPicPr>
          <p:cNvPr id="2050" name="Picture 2" descr="C:\Users\P. K. NATH\Desktop\old panbazar.jpg"/>
          <p:cNvPicPr>
            <a:picLocks noGrp="1" noChangeAspect="1" noChangeArrowheads="1"/>
          </p:cNvPicPr>
          <p:nvPr>
            <p:ph idx="1"/>
          </p:nvPr>
        </p:nvPicPr>
        <p:blipFill>
          <a:blip r:embed="rId2" cstate="print"/>
          <a:srcRect/>
          <a:stretch>
            <a:fillRect/>
          </a:stretch>
        </p:blipFill>
        <p:spPr bwMode="auto">
          <a:xfrm>
            <a:off x="1524000" y="762000"/>
            <a:ext cx="6629399" cy="5479142"/>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dirty="0" smtClean="0"/>
              <a:t>Dubai</a:t>
            </a:r>
            <a:endParaRPr lang="en-US" dirty="0"/>
          </a:p>
        </p:txBody>
      </p:sp>
      <p:pic>
        <p:nvPicPr>
          <p:cNvPr id="4098" name="Picture 2" descr="C:\Users\P. K. NATH\Desktop\265px-Dubai_Creek_1964.jpg"/>
          <p:cNvPicPr>
            <a:picLocks noGrp="1" noChangeAspect="1" noChangeArrowheads="1"/>
          </p:cNvPicPr>
          <p:nvPr>
            <p:ph idx="1"/>
          </p:nvPr>
        </p:nvPicPr>
        <p:blipFill>
          <a:blip r:embed="rId2" cstate="print"/>
          <a:srcRect/>
          <a:stretch>
            <a:fillRect/>
          </a:stretch>
        </p:blipFill>
        <p:spPr bwMode="auto">
          <a:xfrm>
            <a:off x="990600" y="1981200"/>
            <a:ext cx="6629400" cy="35052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pic>
        <p:nvPicPr>
          <p:cNvPr id="5122" name="Picture 2" descr="C:\Users\P. K. NATH\Desktop\dubai.jpg"/>
          <p:cNvPicPr>
            <a:picLocks noGrp="1" noChangeAspect="1" noChangeArrowheads="1"/>
          </p:cNvPicPr>
          <p:nvPr>
            <p:ph idx="1"/>
          </p:nvPr>
        </p:nvPicPr>
        <p:blipFill>
          <a:blip r:embed="rId2" cstate="print"/>
          <a:srcRect/>
          <a:stretch>
            <a:fillRect/>
          </a:stretch>
        </p:blipFill>
        <p:spPr bwMode="auto">
          <a:xfrm>
            <a:off x="1219200" y="1219200"/>
            <a:ext cx="7202074" cy="47244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Humanisation</a:t>
            </a:r>
            <a:r>
              <a:rPr lang="en-US" dirty="0" smtClean="0"/>
              <a:t> of </a:t>
            </a:r>
            <a:r>
              <a:rPr lang="en-US" dirty="0" err="1" smtClean="0"/>
              <a:t>Nature,Newyork</a:t>
            </a:r>
            <a:endParaRPr lang="en-US" dirty="0"/>
          </a:p>
        </p:txBody>
      </p:sp>
      <p:pic>
        <p:nvPicPr>
          <p:cNvPr id="3074" name="Picture 2" descr="C:\Users\P. K. NATH\Desktop\download newyork.jpg"/>
          <p:cNvPicPr>
            <a:picLocks noGrp="1" noChangeAspect="1" noChangeArrowheads="1"/>
          </p:cNvPicPr>
          <p:nvPr>
            <p:ph idx="1"/>
          </p:nvPr>
        </p:nvPicPr>
        <p:blipFill>
          <a:blip r:embed="rId2" cstate="print"/>
          <a:srcRect/>
          <a:stretch>
            <a:fillRect/>
          </a:stretch>
        </p:blipFill>
        <p:spPr bwMode="auto">
          <a:xfrm>
            <a:off x="808075" y="1143000"/>
            <a:ext cx="8335925" cy="4876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Humanisation</a:t>
            </a:r>
            <a:r>
              <a:rPr lang="en-US" dirty="0" smtClean="0"/>
              <a:t> of Nature, Mumbai</a:t>
            </a:r>
            <a:endParaRPr lang="en-US" dirty="0"/>
          </a:p>
        </p:txBody>
      </p:sp>
      <p:pic>
        <p:nvPicPr>
          <p:cNvPr id="4098" name="Picture 2" descr="C:\Users\P. K. NATH\Desktop\images mumbai.jpg"/>
          <p:cNvPicPr>
            <a:picLocks noGrp="1" noChangeAspect="1" noChangeArrowheads="1"/>
          </p:cNvPicPr>
          <p:nvPr>
            <p:ph idx="1"/>
          </p:nvPr>
        </p:nvPicPr>
        <p:blipFill>
          <a:blip r:embed="rId2" cstate="print"/>
          <a:srcRect/>
          <a:stretch>
            <a:fillRect/>
          </a:stretch>
        </p:blipFill>
        <p:spPr bwMode="auto">
          <a:xfrm>
            <a:off x="990600" y="1219200"/>
            <a:ext cx="7162800" cy="541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72458"/>
            <a:ext cx="8229600" cy="5153706"/>
          </a:xfrm>
        </p:spPr>
        <p:txBody>
          <a:bodyPr/>
          <a:lstStyle/>
          <a:p>
            <a:r>
              <a:rPr lang="en-US" dirty="0" smtClean="0"/>
              <a:t>Though human </a:t>
            </a:r>
            <a:r>
              <a:rPr lang="en-US" b="1" dirty="0" smtClean="0"/>
              <a:t>geography</a:t>
            </a:r>
            <a:r>
              <a:rPr lang="en-US" dirty="0" smtClean="0"/>
              <a:t> has a very long history, it formally  got increasing importance  in the 18th and 19th centuries. The view that there is close relationship between man and his physical environment was also emphasized by the Greek and Roman scholars.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20000"/>
          </a:bodyPr>
          <a:lstStyle/>
          <a:p>
            <a:pPr fontAlgn="base"/>
            <a:r>
              <a:rPr lang="en-US" dirty="0" smtClean="0"/>
              <a:t>It received its modern credentials during the later part of the 18th century and the beginning of 19th century when Alexander von Humboldt and Carl Ritter stressed on the relationship between social groups and their natural environment.</a:t>
            </a:r>
          </a:p>
          <a:p>
            <a:pPr fontAlgn="base">
              <a:buNone/>
            </a:pPr>
            <a:r>
              <a:rPr lang="en-US" dirty="0" smtClean="0"/>
              <a:t>    F. </a:t>
            </a:r>
            <a:r>
              <a:rPr lang="en-US" dirty="0" err="1" smtClean="0"/>
              <a:t>Ratzel’s</a:t>
            </a:r>
            <a:r>
              <a:rPr lang="en-US" dirty="0" smtClean="0"/>
              <a:t>  pioneer work “Anthropogeography” is considered as a landmark in the history of human geography. In this, </a:t>
            </a:r>
            <a:r>
              <a:rPr lang="en-US" dirty="0" err="1" smtClean="0"/>
              <a:t>Ratzel</a:t>
            </a:r>
            <a:r>
              <a:rPr lang="en-US" dirty="0" smtClean="0"/>
              <a:t> defined human geography as the “synthetic study of the relationship between human societies and the earth’s surface”. </a:t>
            </a:r>
            <a:r>
              <a:rPr lang="en-US" dirty="0" err="1" smtClean="0">
                <a:solidFill>
                  <a:srgbClr val="FF0000"/>
                </a:solidFill>
              </a:rPr>
              <a:t>Evirnonmentalism</a:t>
            </a:r>
            <a:r>
              <a:rPr lang="en-US" dirty="0" smtClean="0"/>
              <a:t> was the approach adopted by </a:t>
            </a:r>
            <a:r>
              <a:rPr lang="en-US" dirty="0" err="1" smtClean="0"/>
              <a:t>F.Ratzel</a:t>
            </a:r>
            <a:r>
              <a:rPr lang="en-US" dirty="0" smtClean="0"/>
              <a:t> to interpret synthetic relationship between human societies and the earth’s surface</a:t>
            </a:r>
          </a:p>
          <a:p>
            <a:pPr fontAlgn="base">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Environmentalism or determinism is a way of studying man- environment relationship that reflects a society of naturalization of man.</a:t>
            </a:r>
          </a:p>
          <a:p>
            <a:r>
              <a:rPr lang="en-US" dirty="0" smtClean="0"/>
              <a:t>This a classical approach which was supported by father of modern human geography, </a:t>
            </a:r>
            <a:r>
              <a:rPr lang="en-US" dirty="0" err="1" smtClean="0"/>
              <a:t>F.Ratzel</a:t>
            </a:r>
            <a:r>
              <a:rPr lang="en-US" dirty="0" smtClean="0"/>
              <a:t>, </a:t>
            </a:r>
            <a:r>
              <a:rPr lang="en-US" dirty="0" err="1" smtClean="0"/>
              <a:t>E.Huntington</a:t>
            </a:r>
            <a:r>
              <a:rPr lang="en-US" dirty="0" smtClean="0"/>
              <a:t>, </a:t>
            </a:r>
            <a:r>
              <a:rPr lang="en-US" dirty="0" err="1" smtClean="0"/>
              <a:t>E.C.Semple</a:t>
            </a:r>
            <a:r>
              <a:rPr lang="en-US" dirty="0" smtClean="0"/>
              <a:t> to study those societies that were closely influenced by factors of environment.</a:t>
            </a:r>
          </a:p>
          <a:p>
            <a:r>
              <a:rPr lang="en-US" dirty="0" smtClean="0"/>
              <a:t>This approach believes that all history, culture, life style, stage of development of society, are exclusively governed by physical factors.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The French geographer </a:t>
            </a:r>
            <a:r>
              <a:rPr lang="en-US" dirty="0" smtClean="0">
                <a:solidFill>
                  <a:srgbClr val="FF0000"/>
                </a:solidFill>
              </a:rPr>
              <a:t>Vidal de la </a:t>
            </a:r>
            <a:r>
              <a:rPr lang="en-US" dirty="0" err="1" smtClean="0">
                <a:solidFill>
                  <a:srgbClr val="FF0000"/>
                </a:solidFill>
              </a:rPr>
              <a:t>Blache</a:t>
            </a:r>
            <a:r>
              <a:rPr lang="en-US" dirty="0" smtClean="0">
                <a:solidFill>
                  <a:srgbClr val="FF0000"/>
                </a:solidFill>
              </a:rPr>
              <a:t> </a:t>
            </a:r>
            <a:r>
              <a:rPr lang="en-US" dirty="0" smtClean="0"/>
              <a:t>wrote a classic entitled “Principles de Geography </a:t>
            </a:r>
            <a:r>
              <a:rPr lang="en-US" dirty="0" err="1" smtClean="0"/>
              <a:t>Humaine</a:t>
            </a:r>
            <a:r>
              <a:rPr lang="en-US" dirty="0" smtClean="0"/>
              <a:t>” (published in Paris after his death in 1922 and translated into English in 1926). He introduced </a:t>
            </a:r>
            <a:r>
              <a:rPr lang="en-US" dirty="0" err="1" smtClean="0"/>
              <a:t>Possibilism</a:t>
            </a:r>
            <a:r>
              <a:rPr lang="en-US" dirty="0" smtClean="0"/>
              <a:t> approach in Human geography.</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638800"/>
          </a:xfrm>
        </p:spPr>
        <p:txBody>
          <a:bodyPr>
            <a:normAutofit fontScale="92500" lnSpcReduction="20000"/>
          </a:bodyPr>
          <a:lstStyle/>
          <a:p>
            <a:r>
              <a:rPr lang="en-US" dirty="0" smtClean="0"/>
              <a:t>The </a:t>
            </a:r>
            <a:r>
              <a:rPr lang="en-US" dirty="0" err="1" smtClean="0"/>
              <a:t>french</a:t>
            </a:r>
            <a:r>
              <a:rPr lang="en-US" dirty="0" smtClean="0"/>
              <a:t> historian </a:t>
            </a:r>
            <a:r>
              <a:rPr lang="en-US" dirty="0" smtClean="0">
                <a:solidFill>
                  <a:srgbClr val="FF0000"/>
                </a:solidFill>
              </a:rPr>
              <a:t>Lucian </a:t>
            </a:r>
            <a:r>
              <a:rPr lang="en-US" dirty="0" err="1" smtClean="0">
                <a:solidFill>
                  <a:srgbClr val="FF0000"/>
                </a:solidFill>
              </a:rPr>
              <a:t>Febvre</a:t>
            </a:r>
            <a:r>
              <a:rPr lang="en-US" dirty="0" smtClean="0">
                <a:solidFill>
                  <a:srgbClr val="FF0000"/>
                </a:solidFill>
              </a:rPr>
              <a:t> </a:t>
            </a:r>
            <a:r>
              <a:rPr lang="en-US" dirty="0" smtClean="0"/>
              <a:t>was the first to use the word ‘</a:t>
            </a:r>
            <a:r>
              <a:rPr lang="en-US" dirty="0" err="1" smtClean="0">
                <a:solidFill>
                  <a:srgbClr val="FF0000"/>
                </a:solidFill>
              </a:rPr>
              <a:t>possibilism</a:t>
            </a:r>
            <a:r>
              <a:rPr lang="en-US" dirty="0" smtClean="0"/>
              <a:t>”</a:t>
            </a:r>
          </a:p>
          <a:p>
            <a:r>
              <a:rPr lang="en-US" dirty="0" smtClean="0"/>
              <a:t>He wrote,” there are no necessities, but everywhere  possibilities; and man as master of these possibilities is the judge of their use”</a:t>
            </a:r>
          </a:p>
          <a:p>
            <a:endParaRPr lang="en-US" dirty="0" smtClean="0"/>
          </a:p>
          <a:p>
            <a:r>
              <a:rPr lang="en-US" dirty="0" smtClean="0"/>
              <a:t>This approach  states that the people are not just puppets of natural environment. Natural environment presents options, number of which increases as the knowledge and technology of a cultural group develop. </a:t>
            </a:r>
          </a:p>
          <a:p>
            <a:r>
              <a:rPr lang="en-US" dirty="0" smtClean="0"/>
              <a:t>This approach considers man as an active agent  and explains how he makes changes and create a cultural landscape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NATURE OF HUMAN GEOGRAPHY</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pPr>
              <a:buNone/>
            </a:pPr>
            <a:endParaRPr lang="en-US" b="1" dirty="0" smtClean="0"/>
          </a:p>
          <a:p>
            <a:pPr algn="just"/>
            <a:r>
              <a:rPr lang="en-US" dirty="0" smtClean="0"/>
              <a:t>Human Geography is the study of the interrelationships between </a:t>
            </a:r>
            <a:r>
              <a:rPr lang="en-US" dirty="0" smtClean="0">
                <a:solidFill>
                  <a:srgbClr val="FF0000"/>
                </a:solidFill>
              </a:rPr>
              <a:t>human societies and environment, and how these vary spatially and temporally</a:t>
            </a:r>
            <a:r>
              <a:rPr lang="en-US" dirty="0" smtClean="0"/>
              <a:t> across and between locations. </a:t>
            </a:r>
          </a:p>
          <a:p>
            <a:pPr algn="just"/>
            <a:r>
              <a:rPr lang="en-US" dirty="0" smtClean="0"/>
              <a:t> human geography concentrates on the </a:t>
            </a:r>
            <a:r>
              <a:rPr lang="en-US" dirty="0" smtClean="0">
                <a:solidFill>
                  <a:srgbClr val="FF0000"/>
                </a:solidFill>
              </a:rPr>
              <a:t>spatial organization and processes shaping the lives and activities of people, and their interactions with environment. </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In the  first part of 20</a:t>
            </a:r>
            <a:r>
              <a:rPr lang="en-US" baseline="30000" dirty="0" smtClean="0"/>
              <a:t>th</a:t>
            </a:r>
            <a:r>
              <a:rPr lang="en-US" dirty="0" smtClean="0"/>
              <a:t> century, </a:t>
            </a:r>
            <a:r>
              <a:rPr lang="en-US" dirty="0" smtClean="0">
                <a:solidFill>
                  <a:srgbClr val="FF0000"/>
                </a:solidFill>
              </a:rPr>
              <a:t>Griffith Taylor </a:t>
            </a:r>
            <a:r>
              <a:rPr lang="en-US" dirty="0" smtClean="0"/>
              <a:t>formulated his ‘Stop-and-Go </a:t>
            </a:r>
            <a:r>
              <a:rPr lang="en-US" dirty="0" err="1" smtClean="0"/>
              <a:t>Determinism’or</a:t>
            </a:r>
            <a:r>
              <a:rPr lang="en-US" dirty="0" smtClean="0"/>
              <a:t> Neo </a:t>
            </a:r>
            <a:r>
              <a:rPr lang="en-US" dirty="0" err="1" smtClean="0"/>
              <a:t>deterninism</a:t>
            </a:r>
            <a:r>
              <a:rPr lang="en-US" dirty="0" smtClean="0"/>
              <a:t>   </a:t>
            </a:r>
            <a:r>
              <a:rPr lang="en-US" dirty="0" smtClean="0"/>
              <a:t>approach stating that man is able to accelerate, slow or stop the progress of a country/community’s development but not the  direction of progress set by environment. </a:t>
            </a:r>
            <a:r>
              <a:rPr lang="en-US" dirty="0" smtClean="0"/>
              <a:t>He developed this concept in 1920 </a:t>
            </a:r>
            <a:r>
              <a:rPr lang="en-US" dirty="0" smtClean="0"/>
              <a:t>by studying agricultural settlement in </a:t>
            </a:r>
            <a:r>
              <a:rPr lang="en-US" dirty="0" smtClean="0"/>
              <a:t>Australia.</a:t>
            </a:r>
            <a:endParaRPr lang="en-US" dirty="0" smtClean="0"/>
          </a:p>
          <a:p>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cultural or social determinism emphasizes the human element: our thoughts determine our acts and our acts determine the previous nature of the world”(james,1932)</a:t>
            </a:r>
          </a:p>
          <a:p>
            <a:r>
              <a:rPr lang="en-US" dirty="0" smtClean="0"/>
              <a:t> since human interest, desires, prejudices and values vary across space, there is consequent variation in the cultural landscape and levels of development. The modification of environment largely depends on our perception, ideas and decision making processes. </a:t>
            </a:r>
            <a:r>
              <a:rPr lang="en-US" dirty="0" smtClean="0"/>
              <a:t>T</a:t>
            </a:r>
            <a:r>
              <a:rPr lang="en-US" dirty="0" smtClean="0"/>
              <a:t>his philosophy is advocated by American scholars.(Edward </a:t>
            </a:r>
            <a:r>
              <a:rPr lang="en-US" dirty="0" err="1" smtClean="0"/>
              <a:t>Ullman</a:t>
            </a:r>
            <a:r>
              <a:rPr lang="en-US"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example, a country </a:t>
            </a:r>
            <a:r>
              <a:rPr lang="en-US" dirty="0" smtClean="0"/>
              <a:t>is richly endowed from hunters point of view may appear poor to cultivators. Social determinism does not adequately assess the environmental factors, therefore </a:t>
            </a:r>
            <a:r>
              <a:rPr lang="en-US" smtClean="0"/>
              <a:t>many criticized </a:t>
            </a:r>
            <a:r>
              <a:rPr lang="en-US" dirty="0" smtClean="0"/>
              <a:t>it.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1930s through the inter war period </a:t>
            </a:r>
            <a:r>
              <a:rPr lang="en-US" dirty="0" smtClean="0">
                <a:solidFill>
                  <a:srgbClr val="FF0000"/>
                </a:solidFill>
              </a:rPr>
              <a:t>Areal differentiation </a:t>
            </a:r>
            <a:r>
              <a:rPr lang="en-US" dirty="0" smtClean="0"/>
              <a:t>entered as the way of study in Human geography. The focus was on identifying the uniqueness of any region and understanding how and why it was different from others. </a:t>
            </a:r>
            <a:r>
              <a:rPr lang="en-US" dirty="0" smtClean="0">
                <a:solidFill>
                  <a:srgbClr val="FF0000"/>
                </a:solidFill>
              </a:rPr>
              <a:t>Hartshorne introduced</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867400"/>
          </a:xfrm>
        </p:spPr>
        <p:txBody>
          <a:bodyPr>
            <a:normAutofit fontScale="92500" lnSpcReduction="20000"/>
          </a:bodyPr>
          <a:lstStyle/>
          <a:p>
            <a:r>
              <a:rPr lang="en-US" dirty="0" smtClean="0"/>
              <a:t>Late 1950’s to late 1960’s </a:t>
            </a:r>
            <a:r>
              <a:rPr lang="en-US" dirty="0" smtClean="0">
                <a:solidFill>
                  <a:srgbClr val="FF0000"/>
                </a:solidFill>
              </a:rPr>
              <a:t>spatial </a:t>
            </a:r>
            <a:r>
              <a:rPr lang="en-US" dirty="0" err="1" smtClean="0">
                <a:solidFill>
                  <a:srgbClr val="FF0000"/>
                </a:solidFill>
              </a:rPr>
              <a:t>organisation</a:t>
            </a:r>
            <a:r>
              <a:rPr lang="en-US" dirty="0" smtClean="0">
                <a:solidFill>
                  <a:srgbClr val="FF0000"/>
                </a:solidFill>
              </a:rPr>
              <a:t> or quantitative techniques was the </a:t>
            </a:r>
            <a:r>
              <a:rPr lang="en-US" dirty="0" smtClean="0"/>
              <a:t>approach of human geography. It is marked by the use of computers and sophisticated statistical tools. Laws of physics were often applied to human </a:t>
            </a:r>
            <a:r>
              <a:rPr lang="en-US" dirty="0" smtClean="0">
                <a:solidFill>
                  <a:srgbClr val="FF0000"/>
                </a:solidFill>
              </a:rPr>
              <a:t>phenomena(spatial interaction</a:t>
            </a:r>
            <a:r>
              <a:rPr lang="en-US" dirty="0" smtClean="0"/>
              <a:t>) with analysis of map</a:t>
            </a:r>
          </a:p>
          <a:p>
            <a:r>
              <a:rPr lang="en-US" dirty="0" smtClean="0"/>
              <a:t>This phase was called the </a:t>
            </a:r>
            <a:r>
              <a:rPr lang="en-US" dirty="0" smtClean="0">
                <a:solidFill>
                  <a:srgbClr val="FF0000"/>
                </a:solidFill>
              </a:rPr>
              <a:t>quantitative revolution. </a:t>
            </a:r>
            <a:r>
              <a:rPr lang="en-US" dirty="0" smtClean="0"/>
              <a:t>The main objective was to identify </a:t>
            </a:r>
            <a:r>
              <a:rPr lang="en-US" dirty="0" err="1" smtClean="0"/>
              <a:t>mappable</a:t>
            </a:r>
            <a:r>
              <a:rPr lang="en-US" dirty="0" smtClean="0"/>
              <a:t> patterns for different human activities.</a:t>
            </a:r>
          </a:p>
          <a:p>
            <a:r>
              <a:rPr lang="en-US" dirty="0" smtClean="0"/>
              <a:t>Spatial </a:t>
            </a:r>
            <a:r>
              <a:rPr lang="en-US" dirty="0" err="1" smtClean="0"/>
              <a:t>organisation</a:t>
            </a:r>
            <a:r>
              <a:rPr lang="en-US" dirty="0" smtClean="0"/>
              <a:t> views why and how things are arranged over space. It’s a pattern and process study. Its components are </a:t>
            </a:r>
            <a:r>
              <a:rPr lang="en-US" dirty="0" err="1" smtClean="0"/>
              <a:t>point,line&amp;area</a:t>
            </a:r>
            <a:r>
              <a:rPr lang="en-US" dirty="0" smtClean="0"/>
              <a:t> pattern</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smtClean="0"/>
              <a:t>After 1970</a:t>
            </a:r>
          </a:p>
          <a:p>
            <a:pPr>
              <a:buNone/>
            </a:pPr>
            <a:r>
              <a:rPr lang="en-US" dirty="0" smtClean="0"/>
              <a:t>     Welfare or humanistic approach  in human geography was mainly concerned with the different aspects of social well-being of the people. These included aspects such as housing, health and education. </a:t>
            </a:r>
          </a:p>
          <a:p>
            <a:r>
              <a:rPr lang="en-US" dirty="0" smtClean="0"/>
              <a:t>Radical  approach employed Marxian theory to explain the basic cause of poverty, deprivation and social inequality. Contemporary social problems were </a:t>
            </a:r>
            <a:r>
              <a:rPr lang="en-US" dirty="0" err="1" smtClean="0"/>
              <a:t>relatedto</a:t>
            </a:r>
            <a:r>
              <a:rPr lang="en-US" dirty="0" smtClean="0"/>
              <a:t> the development of capitalism.</a:t>
            </a:r>
          </a:p>
          <a:p>
            <a:pPr fontAlgn="base"/>
            <a:r>
              <a:rPr lang="en-US" dirty="0" smtClean="0"/>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dirty="0" err="1" smtClean="0"/>
              <a:t>Behavioural</a:t>
            </a:r>
            <a:r>
              <a:rPr lang="en-US" dirty="0" smtClean="0"/>
              <a:t>  approach laid great emphasis on lived experience and also on the perception of space by social categories based on ethnicity, race and religion, etc. </a:t>
            </a:r>
          </a:p>
          <a:p>
            <a:r>
              <a:rPr lang="en-US" dirty="0" smtClean="0"/>
              <a:t>In 1990’s post modernism approach questions the earlier </a:t>
            </a:r>
            <a:r>
              <a:rPr lang="en-US" dirty="0" err="1" smtClean="0"/>
              <a:t>generalisations</a:t>
            </a:r>
            <a:r>
              <a:rPr lang="en-US" dirty="0" smtClean="0"/>
              <a:t> and theories and </a:t>
            </a:r>
            <a:r>
              <a:rPr lang="en-US" dirty="0" err="1" smtClean="0"/>
              <a:t>emphasises</a:t>
            </a:r>
            <a:r>
              <a:rPr lang="en-US" dirty="0" smtClean="0"/>
              <a:t> the local context.  </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t>Thus over the last 50 years the subject geography has been enriching with the development of its nature and philosophies. In contemporary geography, It has been seen that the three schools – </a:t>
            </a:r>
            <a:r>
              <a:rPr lang="en-US" sz="2800" dirty="0" err="1" smtClean="0"/>
              <a:t>Behaviouralism</a:t>
            </a:r>
            <a:r>
              <a:rPr lang="en-US" sz="2800" dirty="0" smtClean="0"/>
              <a:t>, positivism and structuralism have come to the fore.</a:t>
            </a:r>
          </a:p>
          <a:p>
            <a:r>
              <a:rPr lang="en-US" sz="2800" dirty="0" smtClean="0"/>
              <a:t>The remarkable character (nature) of present geography-</a:t>
            </a:r>
          </a:p>
          <a:p>
            <a:r>
              <a:rPr lang="en-US" sz="2800" dirty="0" smtClean="0"/>
              <a:t> Recognition to Individual</a:t>
            </a:r>
          </a:p>
          <a:p>
            <a:r>
              <a:rPr lang="en-US" sz="2800" dirty="0" smtClean="0"/>
              <a:t>Interdisciplinary Approach</a:t>
            </a:r>
          </a:p>
          <a:p>
            <a:r>
              <a:rPr lang="en-US" sz="2800" dirty="0" smtClean="0"/>
              <a:t>System Analysis</a:t>
            </a:r>
          </a:p>
          <a:p>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It is a fact that with increase of knowledge, objectives and approaches of a subject, it starts expanding and thus nature of the subject changed. If the subject is related to man or society, various philosophical views are included within it. In contemporary human geography, these c characteristics are visible and the subject geography has gained its desired tempo through these dynamisms.</a:t>
            </a:r>
          </a:p>
          <a:p>
            <a:r>
              <a:rPr lang="en-US" dirty="0" smtClean="0"/>
              <a:t>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Since, with the progress of time the interaction between man and environment has turned a complex pattern. Therefore, new approach like system analysis has come into being. Thus, today the nature of Human geography has assumed a dynamic  character over long period of time.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The nature of Human Geography can be understood by investigating the </a:t>
            </a:r>
            <a:r>
              <a:rPr lang="en-US" dirty="0" smtClean="0">
                <a:solidFill>
                  <a:srgbClr val="FF0000"/>
                </a:solidFill>
              </a:rPr>
              <a:t>objectives and approaches of it.</a:t>
            </a:r>
          </a:p>
          <a:p>
            <a:r>
              <a:rPr lang="en-US" dirty="0" smtClean="0"/>
              <a:t>The man-nature relationship has been interpreted and investigated in </a:t>
            </a:r>
            <a:r>
              <a:rPr lang="en-US" dirty="0" smtClean="0">
                <a:solidFill>
                  <a:srgbClr val="FF0000"/>
                </a:solidFill>
              </a:rPr>
              <a:t>several ways.</a:t>
            </a:r>
          </a:p>
          <a:p>
            <a:endParaRPr lang="en-US" dirty="0" smtClean="0"/>
          </a:p>
          <a:p>
            <a:r>
              <a:rPr lang="en-US" dirty="0" smtClean="0"/>
              <a:t>Since post Darwinian era, there had been great differences among the geographers about the approaches to examine the man-environment relationship.</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With respect to methods, human geography uses the </a:t>
            </a:r>
            <a:r>
              <a:rPr lang="en-US" dirty="0" smtClean="0">
                <a:solidFill>
                  <a:srgbClr val="FF0000"/>
                </a:solidFill>
              </a:rPr>
              <a:t>full sweep of quantitative and qualitative methods from across the social sciences and humanities,</a:t>
            </a:r>
            <a:r>
              <a:rPr lang="en-US" dirty="0" smtClean="0"/>
              <a:t> mindful of using them to provide a thorough geographic analysis. It also places </a:t>
            </a:r>
            <a:r>
              <a:rPr lang="en-US" dirty="0" smtClean="0">
                <a:solidFill>
                  <a:srgbClr val="FF0000"/>
                </a:solidFill>
              </a:rPr>
              <a:t>emphasis on fieldwork and mapping, and has made a number of contributions to developing new methods and techniques, </a:t>
            </a:r>
            <a:r>
              <a:rPr lang="en-US" dirty="0" smtClean="0"/>
              <a:t>notably in the areas of </a:t>
            </a:r>
            <a:r>
              <a:rPr lang="en-US" dirty="0" smtClean="0">
                <a:solidFill>
                  <a:srgbClr val="FF0000"/>
                </a:solidFill>
              </a:rPr>
              <a:t>spatial analysis, spatial statistics, </a:t>
            </a:r>
            <a:r>
              <a:rPr lang="en-US" smtClean="0">
                <a:solidFill>
                  <a:srgbClr val="FF0000"/>
                </a:solidFill>
              </a:rPr>
              <a:t>remote sensing and </a:t>
            </a:r>
            <a:r>
              <a:rPr lang="en-US" dirty="0" smtClean="0">
                <a:solidFill>
                  <a:srgbClr val="FF0000"/>
                </a:solidFill>
              </a:rPr>
              <a:t>GIS Science.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r>
              <a:rPr lang="en-US" dirty="0" smtClean="0"/>
              <a:t>Together these approaches formed the basis for the growth of critical geography, and the introduction of postmodern and post-structural thinking into the discipline in the 1990s. </a:t>
            </a:r>
            <a:r>
              <a:rPr lang="en-US" dirty="0" smtClean="0">
                <a:solidFill>
                  <a:srgbClr val="FF0000"/>
                </a:solidFill>
              </a:rPr>
              <a:t>These various developments did not fully replace the theoretical approaches developed in earlier periods, but rather led to further diversification of geographic thought. </a:t>
            </a:r>
            <a:r>
              <a:rPr lang="en-US" dirty="0" smtClean="0"/>
              <a:t>The result is that geographical thinking is presently highly </a:t>
            </a:r>
            <a:r>
              <a:rPr lang="en-US" dirty="0" smtClean="0">
                <a:solidFill>
                  <a:srgbClr val="FF0000"/>
                </a:solidFill>
              </a:rPr>
              <a:t>pluralist in nature, with no one approach dominating.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Scope of Human Geography</a:t>
            </a: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US" dirty="0" smtClean="0"/>
              <a:t>Each of the physical, biological and social sciences has its own philosophy, methodology and scope. </a:t>
            </a:r>
          </a:p>
          <a:p>
            <a:r>
              <a:rPr lang="en-US" dirty="0" smtClean="0"/>
              <a:t>Similarly, </a:t>
            </a:r>
            <a:r>
              <a:rPr lang="en-US" b="1" dirty="0" smtClean="0"/>
              <a:t>human geography</a:t>
            </a:r>
            <a:r>
              <a:rPr lang="en-US" dirty="0" smtClean="0"/>
              <a:t>, the major thrust is on the study of human societies in their symbiotic relation with the habitat or environment. Dealing with the spatial distribution of societies, human geography covers a very wide field. So  its scope is enormous. Human geography is more allied with the social sciences and humanities, sharing their philosophical approaches and methods.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8848"/>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It embraces the study of human races; the growth, distribution and density of populations of the various parts of the world, their demographic attributes and migration patterns; and physical and cultural differences between human groups and economic activities.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dirty="0" smtClean="0"/>
              <a:t>Human geography also takes into account the mosaic of culture, language, religion, customs and traditions; types and patterns of rural settlements, the site, size, growth and functions of urban settlements, and the functional classification of towns. </a:t>
            </a:r>
          </a:p>
          <a:p>
            <a:r>
              <a:rPr lang="en-US" dirty="0" smtClean="0"/>
              <a:t>The study of spatial distribution of economic activities, industries, trade, and modes of transportations and communications as influenced by the physical environment are also the important topics of human geography.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r>
              <a:rPr lang="en-US" dirty="0" smtClean="0"/>
              <a:t>In brief, in human geography, we study the influence of physical environment on the economic activity, society, culture and religion of the people of a region. </a:t>
            </a:r>
          </a:p>
          <a:p>
            <a:r>
              <a:rPr lang="en-US" dirty="0" smtClean="0"/>
              <a:t>The impact of man on environment is also a topic of growing importance in human geography.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Human geography being dynamic in nature over time it has been gradually expanding its areas of study. In the 1930s, the discipline of human geography was divided into ‘cultural geography’ and ‘economic geography’ and subsequently several new branches like political geography, social geography, urban geography etc. emerged out of human geography.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By the 1980s, human geography has widened to become an omnibus term, describing all those parts of geography which are not solely concerned either with the physical environment or with the technical issues dealt with under such geographical sub-fields as cartography.</a:t>
            </a:r>
          </a:p>
          <a:p>
            <a:r>
              <a:rPr lang="en-US" dirty="0" smtClean="0"/>
              <a:t>These sub divisions of Human geography are shown in the following diagram</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2800" dirty="0" smtClean="0">
                <a:solidFill>
                  <a:srgbClr val="FF0000"/>
                </a:solidFill>
              </a:rPr>
              <a:t>Major Sub-divisions of Human geography and its allied disciplines</a:t>
            </a:r>
            <a:endParaRPr lang="en-US" sz="2800" dirty="0">
              <a:solidFill>
                <a:srgbClr val="FF0000"/>
              </a:solidFill>
            </a:endParaRPr>
          </a:p>
        </p:txBody>
      </p:sp>
      <p:pic>
        <p:nvPicPr>
          <p:cNvPr id="4" name="Content Placeholder 3" descr="C:\Users\P. K. NATH\Desktop\human geg. and allied sc.jpg"/>
          <p:cNvPicPr>
            <a:picLocks noGrp="1"/>
          </p:cNvPicPr>
          <p:nvPr>
            <p:ph idx="1"/>
          </p:nvPr>
        </p:nvPicPr>
        <p:blipFill>
          <a:blip r:embed="rId2" cstate="print"/>
          <a:srcRect/>
          <a:stretch>
            <a:fillRect/>
          </a:stretch>
        </p:blipFill>
        <p:spPr bwMode="auto">
          <a:xfrm>
            <a:off x="1046691" y="1676400"/>
            <a:ext cx="7050617" cy="4953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r>
              <a:rPr lang="en-US" dirty="0" smtClean="0"/>
              <a:t>Apart from above subdivisions, the new sub fields like medical geography and gender geography are gaining ground within the scope of present Human geography.  </a:t>
            </a:r>
          </a:p>
          <a:p>
            <a:r>
              <a:rPr lang="en-US" dirty="0" smtClean="0"/>
              <a:t>Human geography’s  emphasis is on people: where they are, what they are like, how they interact over space and time, and what kinds of landscapes of human use they erect upon the natural landscapes Human geography’s content provides integration for all the social sciences, for </a:t>
            </a:r>
            <a:r>
              <a:rPr lang="en-US" dirty="0" smtClean="0">
                <a:solidFill>
                  <a:srgbClr val="FF0000"/>
                </a:solidFill>
              </a:rPr>
              <a:t>it gives to those sciences the necessary spatial, temporal and systems viewpoint that they otherwise lack.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Approaches in Human Geography</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smtClean="0"/>
              <a:t>Environmentalism or Determinism(</a:t>
            </a:r>
            <a:r>
              <a:rPr lang="en-US" dirty="0" err="1" smtClean="0"/>
              <a:t>Naturalisation</a:t>
            </a:r>
            <a:r>
              <a:rPr lang="en-US" dirty="0" smtClean="0"/>
              <a:t> of man)</a:t>
            </a:r>
          </a:p>
          <a:p>
            <a:r>
              <a:rPr lang="en-US" dirty="0" err="1" smtClean="0"/>
              <a:t>Possibilism</a:t>
            </a:r>
            <a:r>
              <a:rPr lang="en-US" dirty="0" smtClean="0"/>
              <a:t>(</a:t>
            </a:r>
            <a:r>
              <a:rPr lang="en-US" dirty="0" err="1" smtClean="0"/>
              <a:t>humanisation</a:t>
            </a:r>
            <a:r>
              <a:rPr lang="en-US" dirty="0" smtClean="0"/>
              <a:t> of nature)</a:t>
            </a:r>
          </a:p>
          <a:p>
            <a:r>
              <a:rPr lang="en-US" dirty="0" smtClean="0"/>
              <a:t>Neo-determinism(stop and go determinism</a:t>
            </a:r>
            <a:r>
              <a:rPr lang="en-US" dirty="0" smtClean="0"/>
              <a:t>)</a:t>
            </a:r>
          </a:p>
          <a:p>
            <a:r>
              <a:rPr lang="en-US" dirty="0" smtClean="0"/>
              <a:t>Cultural or social determinism</a:t>
            </a:r>
            <a:endParaRPr lang="en-US" dirty="0" smtClean="0"/>
          </a:p>
          <a:p>
            <a:r>
              <a:rPr lang="en-US" dirty="0" smtClean="0"/>
              <a:t>Areal differentiation</a:t>
            </a:r>
          </a:p>
          <a:p>
            <a:r>
              <a:rPr lang="en-US" dirty="0" smtClean="0"/>
              <a:t>Spatial </a:t>
            </a:r>
            <a:r>
              <a:rPr lang="en-US" dirty="0" err="1" smtClean="0"/>
              <a:t>organisation</a:t>
            </a:r>
            <a:endParaRPr lang="en-US" dirty="0" smtClean="0"/>
          </a:p>
          <a:p>
            <a:r>
              <a:rPr lang="en-US" dirty="0" smtClean="0"/>
              <a:t>Humanistic /welfare</a:t>
            </a:r>
          </a:p>
          <a:p>
            <a:r>
              <a:rPr lang="en-US" dirty="0" smtClean="0"/>
              <a:t>Radical</a:t>
            </a:r>
          </a:p>
          <a:p>
            <a:r>
              <a:rPr lang="en-US" dirty="0" err="1" smtClean="0"/>
              <a:t>Behaviouralism</a:t>
            </a:r>
            <a:endParaRPr lang="en-US" dirty="0" smtClean="0"/>
          </a:p>
          <a:p>
            <a:r>
              <a:rPr lang="en-US" dirty="0" smtClean="0"/>
              <a:t>Post Modernism</a:t>
            </a:r>
          </a:p>
          <a:p>
            <a:r>
              <a:rPr lang="en-US" dirty="0" smtClean="0"/>
              <a:t>System analysis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410200"/>
          </a:xfrm>
        </p:spPr>
        <p:txBody>
          <a:bodyPr>
            <a:normAutofit lnSpcReduction="10000"/>
          </a:bodyPr>
          <a:lstStyle/>
          <a:p>
            <a:r>
              <a:rPr lang="en-US" dirty="0" smtClean="0"/>
              <a:t>It helps us to understand the world we occupy and to appreciate the circumstances affecting peoples. It clarifies the contrasts in societies and cultures and in the human landscapes they have created in different regions of the earth. </a:t>
            </a:r>
          </a:p>
          <a:p>
            <a:r>
              <a:rPr lang="en-US" dirty="0" smtClean="0"/>
              <a:t>Our study of human geography, therefore, can help make us better informed citizens, more able to understand the important issues facing our communities and our countries and better prepared to contribute to their solution</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 K. NATH\Downloads\20210602_191206.jpg"/>
          <p:cNvPicPr>
            <a:picLocks noChangeAspect="1" noChangeArrowheads="1"/>
          </p:cNvPicPr>
          <p:nvPr/>
        </p:nvPicPr>
        <p:blipFill>
          <a:blip r:embed="rId2" cstate="print"/>
          <a:srcRect/>
          <a:stretch>
            <a:fillRect/>
          </a:stretch>
        </p:blipFill>
        <p:spPr bwMode="auto">
          <a:xfrm rot="5400000">
            <a:off x="-38100" y="-723900"/>
            <a:ext cx="9144000" cy="8305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 K. NATH\Downloads\20210602_184601.jpg"/>
          <p:cNvPicPr>
            <a:picLocks noChangeAspect="1" noChangeArrowheads="1"/>
          </p:cNvPicPr>
          <p:nvPr/>
        </p:nvPicPr>
        <p:blipFill>
          <a:blip r:embed="rId2" cstate="print"/>
          <a:srcRect/>
          <a:stretch>
            <a:fillRect/>
          </a:stretch>
        </p:blipFill>
        <p:spPr bwMode="auto">
          <a:xfrm rot="5400000">
            <a:off x="1341261" y="2621139"/>
            <a:ext cx="8061678" cy="7543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 K. NATH\Downloads\20210602_191140.jpg"/>
          <p:cNvPicPr>
            <a:picLocks noChangeAspect="1" noChangeArrowheads="1"/>
          </p:cNvPicPr>
          <p:nvPr/>
        </p:nvPicPr>
        <p:blipFill>
          <a:blip r:embed="rId2" cstate="print"/>
          <a:srcRect/>
          <a:stretch>
            <a:fillRect/>
          </a:stretch>
        </p:blipFill>
        <p:spPr bwMode="auto">
          <a:xfrm rot="5400000">
            <a:off x="0" y="857250"/>
            <a:ext cx="9144000" cy="51435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 K. NATH\Downloads\20210602_184634.jpg"/>
          <p:cNvPicPr>
            <a:picLocks noChangeAspect="1" noChangeArrowheads="1"/>
          </p:cNvPicPr>
          <p:nvPr/>
        </p:nvPicPr>
        <p:blipFill>
          <a:blip r:embed="rId2" cstate="print"/>
          <a:srcRect/>
          <a:stretch>
            <a:fillRect/>
          </a:stretch>
        </p:blipFill>
        <p:spPr bwMode="auto">
          <a:xfrm rot="5400000">
            <a:off x="-914400" y="1219200"/>
            <a:ext cx="9144000" cy="5638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 K. NATH\Downloads\20210602_184656.jpg"/>
          <p:cNvPicPr>
            <a:picLocks noChangeAspect="1" noChangeArrowheads="1"/>
          </p:cNvPicPr>
          <p:nvPr/>
        </p:nvPicPr>
        <p:blipFill>
          <a:blip r:embed="rId2" cstate="print"/>
          <a:srcRect/>
          <a:stretch>
            <a:fillRect/>
          </a:stretch>
        </p:blipFill>
        <p:spPr bwMode="auto">
          <a:xfrm rot="5400000">
            <a:off x="38100" y="114300"/>
            <a:ext cx="9144000" cy="6629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err="1" smtClean="0"/>
              <a:t>Naturalisation</a:t>
            </a:r>
            <a:r>
              <a:rPr lang="en-US" sz="3200" dirty="0" smtClean="0"/>
              <a:t> of Man(</a:t>
            </a:r>
            <a:r>
              <a:rPr lang="en-US" sz="3200" dirty="0" err="1" smtClean="0"/>
              <a:t>Bororo</a:t>
            </a:r>
            <a:r>
              <a:rPr lang="en-US" sz="3200" dirty="0" smtClean="0"/>
              <a:t> </a:t>
            </a:r>
            <a:r>
              <a:rPr lang="en-US" sz="3200" dirty="0" err="1" smtClean="0"/>
              <a:t>Tribe,Amazan</a:t>
            </a:r>
            <a:r>
              <a:rPr lang="en-US" sz="3200" dirty="0" smtClean="0"/>
              <a:t>)</a:t>
            </a:r>
            <a:endParaRPr lang="en-US" sz="3200" dirty="0"/>
          </a:p>
        </p:txBody>
      </p:sp>
      <p:pic>
        <p:nvPicPr>
          <p:cNvPr id="2050" name="Picture 2" descr="C:\Users\P. K. NATH\Desktop\tribes of amazan.jpg"/>
          <p:cNvPicPr>
            <a:picLocks noGrp="1" noChangeAspect="1" noChangeArrowheads="1"/>
          </p:cNvPicPr>
          <p:nvPr>
            <p:ph idx="1"/>
          </p:nvPr>
        </p:nvPicPr>
        <p:blipFill>
          <a:blip r:embed="rId2" cstate="print"/>
          <a:srcRect/>
          <a:stretch>
            <a:fillRect/>
          </a:stretch>
        </p:blipFill>
        <p:spPr bwMode="auto">
          <a:xfrm>
            <a:off x="822721" y="1524000"/>
            <a:ext cx="7559279" cy="52069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762000"/>
          </a:xfrm>
        </p:spPr>
        <p:txBody>
          <a:bodyPr>
            <a:noAutofit/>
          </a:bodyPr>
          <a:lstStyle/>
          <a:p>
            <a:r>
              <a:rPr lang="en-US" sz="2800" dirty="0" err="1" smtClean="0"/>
              <a:t>Naturalisation</a:t>
            </a:r>
            <a:r>
              <a:rPr lang="en-US" sz="2800" dirty="0" smtClean="0"/>
              <a:t> of Man(</a:t>
            </a:r>
            <a:r>
              <a:rPr lang="en-US" sz="2800" dirty="0" err="1" smtClean="0"/>
              <a:t>Sentinelese</a:t>
            </a:r>
            <a:r>
              <a:rPr lang="en-US" sz="2800" dirty="0" smtClean="0"/>
              <a:t> Tribe, Andaman islands)</a:t>
            </a:r>
            <a:endParaRPr lang="en-US" sz="2800" dirty="0"/>
          </a:p>
        </p:txBody>
      </p:sp>
      <p:pic>
        <p:nvPicPr>
          <p:cNvPr id="1026" name="Picture 2" descr="C:\Users\P. K. NATH\Desktop\sentinelese.jpg"/>
          <p:cNvPicPr>
            <a:picLocks noGrp="1" noChangeAspect="1" noChangeArrowheads="1"/>
          </p:cNvPicPr>
          <p:nvPr>
            <p:ph idx="1"/>
          </p:nvPr>
        </p:nvPicPr>
        <p:blipFill>
          <a:blip r:embed="rId2" cstate="print"/>
          <a:srcRect/>
          <a:stretch>
            <a:fillRect/>
          </a:stretch>
        </p:blipFill>
        <p:spPr bwMode="auto">
          <a:xfrm>
            <a:off x="215852" y="990600"/>
            <a:ext cx="8202433" cy="56480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pic>
        <p:nvPicPr>
          <p:cNvPr id="6146" name="Picture 2" descr="C:\Users\P. K. NATH\Desktop\house types photo\download (1) nagaland kuki.jpg"/>
          <p:cNvPicPr>
            <a:picLocks noGrp="1" noChangeAspect="1" noChangeArrowheads="1"/>
          </p:cNvPicPr>
          <p:nvPr>
            <p:ph idx="1"/>
          </p:nvPr>
        </p:nvPicPr>
        <p:blipFill>
          <a:blip r:embed="rId2" cstate="print"/>
          <a:srcRect/>
          <a:stretch>
            <a:fillRect/>
          </a:stretch>
        </p:blipFill>
        <p:spPr bwMode="auto">
          <a:xfrm>
            <a:off x="1143000" y="1276538"/>
            <a:ext cx="7010400" cy="4253405"/>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pic>
        <p:nvPicPr>
          <p:cNvPr id="1026" name="Picture 2" descr="C:\Users\P. K. NATH\Desktop\old photo ghy.jpg"/>
          <p:cNvPicPr>
            <a:picLocks noGrp="1" noChangeAspect="1" noChangeArrowheads="1"/>
          </p:cNvPicPr>
          <p:nvPr>
            <p:ph idx="1"/>
          </p:nvPr>
        </p:nvPicPr>
        <p:blipFill>
          <a:blip r:embed="rId2" cstate="print"/>
          <a:srcRect/>
          <a:stretch>
            <a:fillRect/>
          </a:stretch>
        </p:blipFill>
        <p:spPr bwMode="auto">
          <a:xfrm>
            <a:off x="1700212" y="1119981"/>
            <a:ext cx="5743575" cy="45720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pic>
        <p:nvPicPr>
          <p:cNvPr id="3074" name="Picture 2" descr="C:\Users\P. K. NATH\Desktop\downloadpan.jpg"/>
          <p:cNvPicPr>
            <a:picLocks noGrp="1" noChangeAspect="1" noChangeArrowheads="1"/>
          </p:cNvPicPr>
          <p:nvPr>
            <p:ph idx="1"/>
          </p:nvPr>
        </p:nvPicPr>
        <p:blipFill>
          <a:blip r:embed="rId2" cstate="print"/>
          <a:srcRect/>
          <a:stretch>
            <a:fillRect/>
          </a:stretch>
        </p:blipFill>
        <p:spPr bwMode="auto">
          <a:xfrm>
            <a:off x="823686" y="930419"/>
            <a:ext cx="7766287" cy="5013181"/>
          </a:xfrm>
          <a:prstGeom prst="rect">
            <a:avLst/>
          </a:prstGeom>
          <a:noFill/>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1759</Words>
  <Application>Microsoft Office PowerPoint</Application>
  <PresentationFormat>On-screen Show (4:3)</PresentationFormat>
  <Paragraphs>81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Class Topic- Human Geography Class- 2nd Sem(H) Paper code 2016(HC)</vt:lpstr>
      <vt:lpstr>NATURE OF HUMAN GEOGRAPHY</vt:lpstr>
      <vt:lpstr>Slide 3</vt:lpstr>
      <vt:lpstr>Approaches in Human Geography</vt:lpstr>
      <vt:lpstr>Naturalisation of Man(Bororo Tribe,Amazan)</vt:lpstr>
      <vt:lpstr>Naturalisation of Man(Sentinelese Tribe, Andaman islands)</vt:lpstr>
      <vt:lpstr>Slide 7</vt:lpstr>
      <vt:lpstr>Slide 8</vt:lpstr>
      <vt:lpstr>Slide 9</vt:lpstr>
      <vt:lpstr>Slide 10</vt:lpstr>
      <vt:lpstr>Dubai</vt:lpstr>
      <vt:lpstr>Slide 12</vt:lpstr>
      <vt:lpstr>Humanisation of Nature,Newyork</vt:lpstr>
      <vt:lpstr>Humanisation of Nature, Mumbai</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Scope of Human Geography</vt:lpstr>
      <vt:lpstr>Slide 33</vt:lpstr>
      <vt:lpstr>Slide 34</vt:lpstr>
      <vt:lpstr>Slide 35</vt:lpstr>
      <vt:lpstr>Slide 36</vt:lpstr>
      <vt:lpstr>Slide 37</vt:lpstr>
      <vt:lpstr>Major Sub-divisions of Human geography and its allied disciplines</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Topic- Human Geography Class- 2nd Sem(H) Paper code 2016(HC)</dc:title>
  <dc:creator>P. K. NATH</dc:creator>
  <cp:lastModifiedBy>P. K. NATH</cp:lastModifiedBy>
  <cp:revision>107</cp:revision>
  <dcterms:created xsi:type="dcterms:W3CDTF">2021-05-09T14:15:35Z</dcterms:created>
  <dcterms:modified xsi:type="dcterms:W3CDTF">2023-04-15T14:14:04Z</dcterms:modified>
</cp:coreProperties>
</file>